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71322" y="85725"/>
            <a:ext cx="5578475" cy="411480"/>
          </a:xfrm>
          <a:custGeom>
            <a:avLst/>
            <a:gdLst/>
            <a:ahLst/>
            <a:cxnLst/>
            <a:rect l="l" t="t" r="r" b="b"/>
            <a:pathLst>
              <a:path w="5578475" h="411480">
                <a:moveTo>
                  <a:pt x="5577955" y="411479"/>
                </a:moveTo>
                <a:lnTo>
                  <a:pt x="0" y="411479"/>
                </a:lnTo>
                <a:lnTo>
                  <a:pt x="0" y="0"/>
                </a:lnTo>
                <a:lnTo>
                  <a:pt x="5577955" y="0"/>
                </a:lnTo>
                <a:lnTo>
                  <a:pt x="5577955" y="41147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58622" y="59309"/>
            <a:ext cx="6226755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61025" y="2938906"/>
            <a:ext cx="8421949" cy="76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FF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22730" y="179583"/>
            <a:ext cx="5298538" cy="43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hlink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clck.ru/36ZZc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y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lck.ru/343Zv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clck.ru/35kZS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hyperlink" Target="https://clck.ru/36ZpS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clck.ru/36Zqu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9270" y="1143812"/>
            <a:ext cx="2185670" cy="500137"/>
          </a:xfrm>
          <a:prstGeom prst="rect">
            <a:avLst/>
          </a:prstGeom>
          <a:solidFill>
            <a:srgbClr val="FAFAFA"/>
          </a:solidFill>
        </p:spPr>
        <p:txBody>
          <a:bodyPr vert="horz" wrap="square" lIns="0" tIns="0" rIns="0" bIns="0" rtlCol="0">
            <a:spAutoFit/>
          </a:bodyPr>
          <a:lstStyle/>
          <a:p>
            <a:pPr marL="95250">
              <a:lnSpc>
                <a:spcPts val="3945"/>
              </a:lnSpc>
            </a:pPr>
            <a:r>
              <a:rPr lang="ru-RU" sz="3400" dirty="0" err="1">
                <a:solidFill>
                  <a:srgbClr val="4F81BD"/>
                </a:solidFill>
                <a:latin typeface="Times New Roman"/>
                <a:cs typeface="Times New Roman"/>
              </a:rPr>
              <a:t>Нейросеть</a:t>
            </a:r>
            <a:endParaRPr sz="3400" dirty="0">
              <a:solidFill>
                <a:srgbClr val="4F81BD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86560" y="1713788"/>
            <a:ext cx="691515" cy="518159"/>
          </a:xfrm>
          <a:prstGeom prst="rect">
            <a:avLst/>
          </a:prstGeom>
          <a:solidFill>
            <a:srgbClr val="FAFA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spc="114" dirty="0">
                <a:solidFill>
                  <a:srgbClr val="0B5394"/>
                </a:solidFill>
                <a:latin typeface="Times New Roman"/>
                <a:cs typeface="Times New Roman"/>
              </a:rPr>
              <a:t>для</a:t>
            </a:r>
            <a:endParaRPr sz="3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5214" y="2283764"/>
            <a:ext cx="2414270" cy="518159"/>
          </a:xfrm>
          <a:prstGeom prst="rect">
            <a:avLst/>
          </a:prstGeom>
          <a:solidFill>
            <a:srgbClr val="FAFA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945"/>
              </a:lnSpc>
            </a:pPr>
            <a:r>
              <a:rPr sz="3400" spc="-70" dirty="0">
                <a:solidFill>
                  <a:srgbClr val="0B5394"/>
                </a:solidFill>
                <a:latin typeface="Times New Roman"/>
                <a:cs typeface="Times New Roman"/>
              </a:rPr>
              <a:t>обр</a:t>
            </a:r>
            <a:r>
              <a:rPr sz="3400" spc="-125" dirty="0">
                <a:solidFill>
                  <a:srgbClr val="0B5394"/>
                </a:solidFill>
                <a:latin typeface="Times New Roman"/>
                <a:cs typeface="Times New Roman"/>
              </a:rPr>
              <a:t>а</a:t>
            </a:r>
            <a:r>
              <a:rPr sz="3400" spc="-20" dirty="0">
                <a:solidFill>
                  <a:srgbClr val="0B5394"/>
                </a:solidFill>
                <a:latin typeface="Times New Roman"/>
                <a:cs typeface="Times New Roman"/>
              </a:rPr>
              <a:t>зования</a:t>
            </a:r>
            <a:r>
              <a:rPr sz="3400" spc="-380" dirty="0">
                <a:solidFill>
                  <a:srgbClr val="0B5394"/>
                </a:solidFill>
                <a:latin typeface="Times New Roman"/>
                <a:cs typeface="Times New Roman"/>
              </a:rPr>
              <a:t> </a:t>
            </a:r>
            <a:r>
              <a:rPr sz="3400" spc="20" dirty="0">
                <a:solidFill>
                  <a:srgbClr val="0B5394"/>
                </a:solidFill>
                <a:latin typeface="Times New Roman"/>
                <a:cs typeface="Times New Roman"/>
              </a:rPr>
              <a:t>.</a:t>
            </a:r>
            <a:endParaRPr sz="3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2124" y="538350"/>
            <a:ext cx="3941349" cy="39451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3597" y="3112175"/>
            <a:ext cx="396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Материал  </a:t>
            </a:r>
            <a:r>
              <a:rPr lang="ru-RU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об использовании </a:t>
            </a:r>
            <a:r>
              <a:rPr lang="ru-RU" i="1" dirty="0" err="1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 в образовательном процессе</a:t>
            </a:r>
            <a:r>
              <a:rPr lang="ru-RU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endParaRPr lang="ru-RU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Дегтярева Т. А., </a:t>
            </a:r>
          </a:p>
          <a:p>
            <a:pPr algn="r"/>
            <a:r>
              <a:rPr lang="ru-RU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i="1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читель русского языка и литературы</a:t>
            </a:r>
            <a:endParaRPr lang="ru-RU" i="1" dirty="0">
              <a:solidFill>
                <a:srgbClr val="1F497D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3644" y="205999"/>
            <a:ext cx="5114290" cy="411480"/>
          </a:xfrm>
          <a:custGeom>
            <a:avLst/>
            <a:gdLst/>
            <a:ahLst/>
            <a:cxnLst/>
            <a:rect l="l" t="t" r="r" b="b"/>
            <a:pathLst>
              <a:path w="5114290" h="411480">
                <a:moveTo>
                  <a:pt x="5114011" y="411479"/>
                </a:moveTo>
                <a:lnTo>
                  <a:pt x="0" y="411479"/>
                </a:lnTo>
                <a:lnTo>
                  <a:pt x="0" y="0"/>
                </a:lnTo>
                <a:lnTo>
                  <a:pt x="5114011" y="0"/>
                </a:lnTo>
                <a:lnTo>
                  <a:pt x="5114011" y="41147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Генерируем</a:t>
            </a:r>
            <a:r>
              <a:rPr spc="35" dirty="0"/>
              <a:t> </a:t>
            </a:r>
            <a:r>
              <a:rPr spc="250" dirty="0"/>
              <a:t>текст</a:t>
            </a:r>
            <a:r>
              <a:rPr spc="35" dirty="0"/>
              <a:t> </a:t>
            </a:r>
            <a:r>
              <a:rPr spc="-204" dirty="0"/>
              <a:t>с</a:t>
            </a:r>
            <a:r>
              <a:rPr spc="35" dirty="0"/>
              <a:t> </a:t>
            </a:r>
            <a:r>
              <a:rPr spc="-40" dirty="0"/>
              <a:t>помощью</a:t>
            </a:r>
            <a:r>
              <a:rPr spc="40" dirty="0"/>
              <a:t> </a:t>
            </a:r>
            <a:r>
              <a:rPr spc="450" dirty="0"/>
              <a:t>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4725" y="715708"/>
            <a:ext cx="2861310" cy="1907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В 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качестве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примера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данной </a:t>
            </a:r>
            <a:r>
              <a:rPr sz="1800" spc="-4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сети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сгенерированы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темы </a:t>
            </a:r>
            <a:r>
              <a:rPr sz="18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исследовательских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работ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 MT"/>
                <a:cs typeface="Arial MT"/>
                <a:hlinkClick r:id="rId2"/>
              </a:rPr>
              <a:t>https://clck.ru/36ZZcn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6101" y="3078074"/>
            <a:ext cx="4341497" cy="19810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775" y="2838949"/>
            <a:ext cx="1729925" cy="17299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22775" y="782525"/>
            <a:ext cx="3695881" cy="21702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93644" y="205999"/>
            <a:ext cx="5114290" cy="411480"/>
          </a:xfrm>
          <a:custGeom>
            <a:avLst/>
            <a:gdLst/>
            <a:ahLst/>
            <a:cxnLst/>
            <a:rect l="l" t="t" r="r" b="b"/>
            <a:pathLst>
              <a:path w="5114290" h="411480">
                <a:moveTo>
                  <a:pt x="5114011" y="411479"/>
                </a:moveTo>
                <a:lnTo>
                  <a:pt x="0" y="411479"/>
                </a:lnTo>
                <a:lnTo>
                  <a:pt x="0" y="0"/>
                </a:lnTo>
                <a:lnTo>
                  <a:pt x="5114011" y="0"/>
                </a:lnTo>
                <a:lnTo>
                  <a:pt x="5114011" y="41147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0815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Генерируем</a:t>
            </a:r>
            <a:r>
              <a:rPr spc="35" dirty="0"/>
              <a:t> </a:t>
            </a:r>
            <a:r>
              <a:rPr spc="250" dirty="0"/>
              <a:t>текст</a:t>
            </a:r>
            <a:r>
              <a:rPr spc="35" dirty="0"/>
              <a:t> </a:t>
            </a:r>
            <a:r>
              <a:rPr spc="-204" dirty="0"/>
              <a:t>с</a:t>
            </a:r>
            <a:r>
              <a:rPr spc="35" dirty="0"/>
              <a:t> </a:t>
            </a:r>
            <a:r>
              <a:rPr spc="-40" dirty="0"/>
              <a:t>помощью</a:t>
            </a:r>
            <a:r>
              <a:rPr spc="40" dirty="0"/>
              <a:t> </a:t>
            </a:r>
            <a:r>
              <a:rPr spc="450" dirty="0"/>
              <a:t>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4725" y="715708"/>
            <a:ext cx="2861310" cy="1287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В 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качестве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примера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в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данной </a:t>
            </a:r>
            <a:r>
              <a:rPr sz="1800" spc="-4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сети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сгенерированы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темы </a:t>
            </a:r>
            <a:r>
              <a:rPr sz="18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исследовательских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работ по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литературе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25" y="2192972"/>
            <a:ext cx="1218565" cy="2514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50" spc="-40" dirty="0">
                <a:solidFill>
                  <a:srgbClr val="3379B7"/>
                </a:solidFill>
                <a:latin typeface="Roboto"/>
                <a:cs typeface="Roboto"/>
                <a:hlinkClick r:id="rId2"/>
              </a:rPr>
              <a:t>https://ya.ru/</a:t>
            </a:r>
            <a:endParaRPr sz="1650">
              <a:latin typeface="Roboto"/>
              <a:cs typeface="Roboto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700" y="2696424"/>
            <a:ext cx="1802524" cy="180252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2690575" y="893903"/>
            <a:ext cx="6220460" cy="4207510"/>
            <a:chOff x="2690575" y="893903"/>
            <a:chExt cx="6220460" cy="42075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26575" y="893903"/>
              <a:ext cx="3840363" cy="18025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58325" y="3044403"/>
              <a:ext cx="1952624" cy="202882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328456" y="2601585"/>
              <a:ext cx="993775" cy="608330"/>
            </a:xfrm>
            <a:custGeom>
              <a:avLst/>
              <a:gdLst/>
              <a:ahLst/>
              <a:cxnLst/>
              <a:rect l="l" t="t" r="r" b="b"/>
              <a:pathLst>
                <a:path w="993775" h="608330">
                  <a:moveTo>
                    <a:pt x="993756" y="608264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91588" y="2579019"/>
              <a:ext cx="45085" cy="36195"/>
            </a:xfrm>
            <a:custGeom>
              <a:avLst/>
              <a:gdLst/>
              <a:ahLst/>
              <a:cxnLst/>
              <a:rect l="l" t="t" r="r" b="b"/>
              <a:pathLst>
                <a:path w="45084" h="36194">
                  <a:moveTo>
                    <a:pt x="28653" y="35984"/>
                  </a:moveTo>
                  <a:lnTo>
                    <a:pt x="0" y="0"/>
                  </a:lnTo>
                  <a:lnTo>
                    <a:pt x="45080" y="9147"/>
                  </a:lnTo>
                  <a:lnTo>
                    <a:pt x="28653" y="35984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91588" y="2579019"/>
              <a:ext cx="45085" cy="36195"/>
            </a:xfrm>
            <a:custGeom>
              <a:avLst/>
              <a:gdLst/>
              <a:ahLst/>
              <a:cxnLst/>
              <a:rect l="l" t="t" r="r" b="b"/>
              <a:pathLst>
                <a:path w="45084" h="36194">
                  <a:moveTo>
                    <a:pt x="45080" y="9147"/>
                  </a:moveTo>
                  <a:lnTo>
                    <a:pt x="0" y="0"/>
                  </a:lnTo>
                  <a:lnTo>
                    <a:pt x="28653" y="35984"/>
                  </a:lnTo>
                  <a:lnTo>
                    <a:pt x="45080" y="9147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90575" y="3016228"/>
              <a:ext cx="3215524" cy="2085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6129" y="205999"/>
            <a:ext cx="5569585" cy="411480"/>
          </a:xfrm>
          <a:custGeom>
            <a:avLst/>
            <a:gdLst/>
            <a:ahLst/>
            <a:cxnLst/>
            <a:rect l="l" t="t" r="r" b="b"/>
            <a:pathLst>
              <a:path w="5569584" h="411480">
                <a:moveTo>
                  <a:pt x="5569042" y="411479"/>
                </a:moveTo>
                <a:lnTo>
                  <a:pt x="0" y="411479"/>
                </a:lnTo>
                <a:lnTo>
                  <a:pt x="0" y="0"/>
                </a:lnTo>
                <a:lnTo>
                  <a:pt x="5569042" y="0"/>
                </a:lnTo>
                <a:lnTo>
                  <a:pt x="5569042" y="41147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3429" y="179583"/>
            <a:ext cx="55949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40" dirty="0"/>
              <a:t>Р</a:t>
            </a:r>
            <a:r>
              <a:rPr spc="125" dirty="0"/>
              <a:t>аботаем</a:t>
            </a:r>
            <a:r>
              <a:rPr spc="40" dirty="0"/>
              <a:t> </a:t>
            </a:r>
            <a:r>
              <a:rPr spc="-204" dirty="0"/>
              <a:t>с</a:t>
            </a:r>
            <a:r>
              <a:rPr spc="35" dirty="0"/>
              <a:t> </a:t>
            </a:r>
            <a:r>
              <a:rPr spc="200" dirty="0"/>
              <a:t>текстом</a:t>
            </a:r>
            <a:r>
              <a:rPr spc="40" dirty="0"/>
              <a:t> </a:t>
            </a:r>
            <a:r>
              <a:rPr spc="-204" dirty="0"/>
              <a:t>с</a:t>
            </a:r>
            <a:r>
              <a:rPr spc="40" dirty="0"/>
              <a:t> </a:t>
            </a:r>
            <a:r>
              <a:rPr spc="-40" dirty="0"/>
              <a:t>помо</a:t>
            </a:r>
            <a:r>
              <a:rPr spc="-85" dirty="0"/>
              <a:t>щ</a:t>
            </a:r>
            <a:r>
              <a:rPr spc="-15" dirty="0"/>
              <a:t>ью</a:t>
            </a:r>
            <a:r>
              <a:rPr spc="40" dirty="0"/>
              <a:t> </a:t>
            </a:r>
            <a:r>
              <a:rPr spc="450" dirty="0"/>
              <a:t>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7425" y="1169987"/>
            <a:ext cx="1704975" cy="1885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445"/>
              </a:lnSpc>
            </a:pPr>
            <a:r>
              <a:rPr sz="1300" spc="-10" dirty="0">
                <a:latin typeface="Roboto"/>
                <a:cs typeface="Roboto"/>
              </a:rPr>
              <a:t>Microsoft</a:t>
            </a:r>
            <a:r>
              <a:rPr sz="1300" spc="-30" dirty="0">
                <a:latin typeface="Roboto"/>
                <a:cs typeface="Roboto"/>
              </a:rPr>
              <a:t> </a:t>
            </a:r>
            <a:r>
              <a:rPr sz="1300" spc="-10" dirty="0">
                <a:latin typeface="Roboto"/>
                <a:cs typeface="Roboto"/>
              </a:rPr>
              <a:t>Word</a:t>
            </a:r>
            <a:r>
              <a:rPr sz="1300" spc="-25" dirty="0">
                <a:latin typeface="Roboto"/>
                <a:cs typeface="Roboto"/>
              </a:rPr>
              <a:t> </a:t>
            </a:r>
            <a:r>
              <a:rPr sz="1300" spc="-15" dirty="0">
                <a:latin typeface="Roboto"/>
                <a:cs typeface="Roboto"/>
              </a:rPr>
              <a:t>online.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7425" y="1510601"/>
            <a:ext cx="2790190" cy="239395"/>
          </a:xfrm>
          <a:custGeom>
            <a:avLst/>
            <a:gdLst/>
            <a:ahLst/>
            <a:cxnLst/>
            <a:rect l="l" t="t" r="r" b="b"/>
            <a:pathLst>
              <a:path w="2790190" h="239394">
                <a:moveTo>
                  <a:pt x="2789941" y="238886"/>
                </a:moveTo>
                <a:lnTo>
                  <a:pt x="0" y="238886"/>
                </a:lnTo>
                <a:lnTo>
                  <a:pt x="0" y="0"/>
                </a:lnTo>
                <a:lnTo>
                  <a:pt x="2789941" y="0"/>
                </a:lnTo>
                <a:lnTo>
                  <a:pt x="2789941" y="238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97425" y="1510601"/>
            <a:ext cx="279019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</a:pPr>
            <a:r>
              <a:rPr sz="1650" spc="-35" dirty="0">
                <a:solidFill>
                  <a:srgbClr val="595959"/>
                </a:solidFill>
                <a:latin typeface="Roboto"/>
                <a:cs typeface="Roboto"/>
              </a:rPr>
              <a:t>Текст</a:t>
            </a:r>
            <a:r>
              <a:rPr sz="1650" spc="-15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sz="1650" spc="10" dirty="0">
                <a:solidFill>
                  <a:srgbClr val="595959"/>
                </a:solidFill>
                <a:latin typeface="Roboto"/>
                <a:cs typeface="Roboto"/>
              </a:rPr>
              <a:t>можно</a:t>
            </a:r>
            <a:r>
              <a:rPr sz="1650" spc="-15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sz="1650" spc="-25" dirty="0">
                <a:solidFill>
                  <a:srgbClr val="595959"/>
                </a:solidFill>
                <a:latin typeface="Roboto"/>
                <a:cs typeface="Roboto"/>
              </a:rPr>
              <a:t>надиктовать,</a:t>
            </a:r>
            <a:r>
              <a:rPr sz="1650" spc="-10" dirty="0">
                <a:solidFill>
                  <a:srgbClr val="595959"/>
                </a:solidFill>
                <a:latin typeface="Roboto"/>
                <a:cs typeface="Roboto"/>
              </a:rPr>
              <a:t> а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25" y="1749487"/>
            <a:ext cx="2390140" cy="2393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</a:pPr>
            <a:r>
              <a:rPr sz="1650" spc="-45" dirty="0">
                <a:solidFill>
                  <a:srgbClr val="595959"/>
                </a:solidFill>
                <a:latin typeface="Roboto"/>
                <a:cs typeface="Roboto"/>
              </a:rPr>
              <a:t>затем</a:t>
            </a:r>
            <a:r>
              <a:rPr sz="1650" spc="-25" dirty="0">
                <a:solidFill>
                  <a:srgbClr val="595959"/>
                </a:solidFill>
                <a:latin typeface="Roboto"/>
                <a:cs typeface="Roboto"/>
              </a:rPr>
              <a:t> отредактировать.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7425" y="1988374"/>
            <a:ext cx="2894965" cy="239395"/>
          </a:xfrm>
          <a:custGeom>
            <a:avLst/>
            <a:gdLst/>
            <a:ahLst/>
            <a:cxnLst/>
            <a:rect l="l" t="t" r="r" b="b"/>
            <a:pathLst>
              <a:path w="2894965" h="239394">
                <a:moveTo>
                  <a:pt x="2894409" y="238886"/>
                </a:moveTo>
                <a:lnTo>
                  <a:pt x="0" y="238886"/>
                </a:lnTo>
                <a:lnTo>
                  <a:pt x="0" y="0"/>
                </a:lnTo>
                <a:lnTo>
                  <a:pt x="2894409" y="0"/>
                </a:lnTo>
                <a:lnTo>
                  <a:pt x="2894409" y="238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7425" y="1988374"/>
            <a:ext cx="289496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</a:pPr>
            <a:r>
              <a:rPr sz="1650" spc="-15" dirty="0">
                <a:solidFill>
                  <a:srgbClr val="595959"/>
                </a:solidFill>
                <a:latin typeface="Roboto"/>
                <a:cs typeface="Roboto"/>
              </a:rPr>
              <a:t>Редактирование</a:t>
            </a:r>
            <a:r>
              <a:rPr sz="1650" spc="-10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sz="1650" spc="-20" dirty="0">
                <a:solidFill>
                  <a:srgbClr val="595959"/>
                </a:solidFill>
                <a:latin typeface="Roboto"/>
                <a:cs typeface="Roboto"/>
              </a:rPr>
              <a:t>необходимо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7425" y="2227261"/>
            <a:ext cx="2696210" cy="239395"/>
          </a:xfrm>
          <a:custGeom>
            <a:avLst/>
            <a:gdLst/>
            <a:ahLst/>
            <a:cxnLst/>
            <a:rect l="l" t="t" r="r" b="b"/>
            <a:pathLst>
              <a:path w="2696210" h="239394">
                <a:moveTo>
                  <a:pt x="2695602" y="238886"/>
                </a:moveTo>
                <a:lnTo>
                  <a:pt x="0" y="238886"/>
                </a:lnTo>
                <a:lnTo>
                  <a:pt x="0" y="0"/>
                </a:lnTo>
                <a:lnTo>
                  <a:pt x="2695602" y="0"/>
                </a:lnTo>
                <a:lnTo>
                  <a:pt x="2695602" y="238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7425" y="2227261"/>
            <a:ext cx="272669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</a:pPr>
            <a:r>
              <a:rPr sz="1650" dirty="0">
                <a:solidFill>
                  <a:srgbClr val="595959"/>
                </a:solidFill>
                <a:latin typeface="Roboto"/>
                <a:cs typeface="Roboto"/>
              </a:rPr>
              <a:t>с</a:t>
            </a:r>
            <a:r>
              <a:rPr sz="1650" spc="-15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sz="1650" spc="-25" dirty="0">
                <a:solidFill>
                  <a:srgbClr val="595959"/>
                </a:solidFill>
                <a:latin typeface="Roboto"/>
                <a:cs typeface="Roboto"/>
              </a:rPr>
              <a:t>точки</a:t>
            </a:r>
            <a:r>
              <a:rPr sz="1650" spc="-15" dirty="0">
                <a:solidFill>
                  <a:srgbClr val="595959"/>
                </a:solidFill>
                <a:latin typeface="Roboto"/>
                <a:cs typeface="Roboto"/>
              </a:rPr>
              <a:t> зрения </a:t>
            </a:r>
            <a:r>
              <a:rPr sz="1650" spc="-20" dirty="0">
                <a:solidFill>
                  <a:srgbClr val="595959"/>
                </a:solidFill>
                <a:latin typeface="Roboto"/>
                <a:cs typeface="Roboto"/>
              </a:rPr>
              <a:t>пунктуации,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7425" y="2466148"/>
            <a:ext cx="2726690" cy="239395"/>
          </a:xfrm>
          <a:custGeom>
            <a:avLst/>
            <a:gdLst/>
            <a:ahLst/>
            <a:cxnLst/>
            <a:rect l="l" t="t" r="r" b="b"/>
            <a:pathLst>
              <a:path w="2726690" h="239394">
                <a:moveTo>
                  <a:pt x="2726094" y="238886"/>
                </a:moveTo>
                <a:lnTo>
                  <a:pt x="0" y="238886"/>
                </a:lnTo>
                <a:lnTo>
                  <a:pt x="0" y="0"/>
                </a:lnTo>
                <a:lnTo>
                  <a:pt x="2726094" y="0"/>
                </a:lnTo>
                <a:lnTo>
                  <a:pt x="2726094" y="23888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7425" y="2466148"/>
            <a:ext cx="2726690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</a:pPr>
            <a:r>
              <a:rPr sz="1650" spc="-35" dirty="0">
                <a:solidFill>
                  <a:srgbClr val="595959"/>
                </a:solidFill>
                <a:latin typeface="Roboto"/>
                <a:cs typeface="Roboto"/>
              </a:rPr>
              <a:t>так</a:t>
            </a:r>
            <a:r>
              <a:rPr sz="1650" spc="-25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sz="1650" spc="-15" dirty="0">
                <a:solidFill>
                  <a:srgbClr val="595959"/>
                </a:solidFill>
                <a:latin typeface="Roboto"/>
                <a:cs typeface="Roboto"/>
              </a:rPr>
              <a:t>как </a:t>
            </a:r>
            <a:r>
              <a:rPr sz="1650" spc="-30" dirty="0">
                <a:solidFill>
                  <a:srgbClr val="595959"/>
                </a:solidFill>
                <a:latin typeface="Roboto"/>
                <a:cs typeface="Roboto"/>
              </a:rPr>
              <a:t>пауза</a:t>
            </a:r>
            <a:r>
              <a:rPr sz="1650" spc="-15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sz="1650" spc="-25" dirty="0">
                <a:solidFill>
                  <a:srgbClr val="595959"/>
                </a:solidFill>
                <a:latin typeface="Roboto"/>
                <a:cs typeface="Roboto"/>
              </a:rPr>
              <a:t>обозначается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425" y="2705035"/>
            <a:ext cx="736600" cy="2393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</a:pPr>
            <a:r>
              <a:rPr sz="1650" spc="-90" dirty="0">
                <a:solidFill>
                  <a:srgbClr val="595959"/>
                </a:solidFill>
                <a:latin typeface="Roboto"/>
                <a:cs typeface="Roboto"/>
              </a:rPr>
              <a:t>т</a:t>
            </a:r>
            <a:r>
              <a:rPr sz="1650" spc="-15" dirty="0">
                <a:solidFill>
                  <a:srgbClr val="595959"/>
                </a:solidFill>
                <a:latin typeface="Roboto"/>
                <a:cs typeface="Roboto"/>
              </a:rPr>
              <a:t>оч</a:t>
            </a:r>
            <a:r>
              <a:rPr sz="1650" spc="-30" dirty="0">
                <a:solidFill>
                  <a:srgbClr val="595959"/>
                </a:solidFill>
                <a:latin typeface="Roboto"/>
                <a:cs typeface="Roboto"/>
              </a:rPr>
              <a:t>к</a:t>
            </a:r>
            <a:r>
              <a:rPr sz="1650" spc="-5" dirty="0">
                <a:solidFill>
                  <a:srgbClr val="595959"/>
                </a:solidFill>
                <a:latin typeface="Roboto"/>
                <a:cs typeface="Roboto"/>
              </a:rPr>
              <a:t>ой.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425" y="3096322"/>
            <a:ext cx="2308225" cy="2393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</a:pPr>
            <a:r>
              <a:rPr sz="1650" spc="-20" dirty="0">
                <a:solidFill>
                  <a:srgbClr val="595959"/>
                </a:solidFill>
                <a:latin typeface="Roboto"/>
                <a:cs typeface="Roboto"/>
              </a:rPr>
              <a:t>Работаем</a:t>
            </a:r>
            <a:r>
              <a:rPr sz="1650" spc="-25" dirty="0">
                <a:solidFill>
                  <a:srgbClr val="595959"/>
                </a:solidFill>
                <a:latin typeface="Roboto"/>
                <a:cs typeface="Roboto"/>
              </a:rPr>
              <a:t> </a:t>
            </a:r>
            <a:r>
              <a:rPr sz="1650" spc="-20" dirty="0">
                <a:solidFill>
                  <a:srgbClr val="595959"/>
                </a:solidFill>
                <a:latin typeface="Roboto"/>
                <a:cs typeface="Roboto"/>
              </a:rPr>
              <a:t>через</a:t>
            </a:r>
            <a:r>
              <a:rPr sz="1650" spc="-15" dirty="0">
                <a:solidFill>
                  <a:srgbClr val="595959"/>
                </a:solidFill>
                <a:latin typeface="Roboto"/>
                <a:cs typeface="Roboto"/>
              </a:rPr>
              <a:t> кнопку</a:t>
            </a:r>
            <a:endParaRPr sz="1650">
              <a:latin typeface="Roboto"/>
              <a:cs typeface="Robo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424" y="3335209"/>
            <a:ext cx="1395095" cy="23939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5"/>
              </a:lnSpc>
            </a:pPr>
            <a:r>
              <a:rPr sz="1650" spc="15" dirty="0">
                <a:solidFill>
                  <a:srgbClr val="595959"/>
                </a:solidFill>
                <a:latin typeface="Roboto"/>
                <a:cs typeface="Roboto"/>
              </a:rPr>
              <a:t>МИКРОФОН</a:t>
            </a:r>
            <a:endParaRPr sz="1650" dirty="0">
              <a:latin typeface="Roboto"/>
              <a:cs typeface="Roboto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885812" y="845375"/>
            <a:ext cx="6106160" cy="3960495"/>
            <a:chOff x="2885812" y="845375"/>
            <a:chExt cx="6106160" cy="3960495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8000" y="845375"/>
              <a:ext cx="5553600" cy="396035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890574" y="1647102"/>
              <a:ext cx="4501515" cy="1757045"/>
            </a:xfrm>
            <a:custGeom>
              <a:avLst/>
              <a:gdLst/>
              <a:ahLst/>
              <a:cxnLst/>
              <a:rect l="l" t="t" r="r" b="b"/>
              <a:pathLst>
                <a:path w="4501515" h="1757045">
                  <a:moveTo>
                    <a:pt x="0" y="1756722"/>
                  </a:moveTo>
                  <a:lnTo>
                    <a:pt x="4501360" y="0"/>
                  </a:lnTo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86215" y="1631387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11439" y="30371"/>
                  </a:moveTo>
                  <a:lnTo>
                    <a:pt x="0" y="1058"/>
                  </a:lnTo>
                  <a:lnTo>
                    <a:pt x="45987" y="0"/>
                  </a:lnTo>
                  <a:lnTo>
                    <a:pt x="11439" y="3037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86215" y="1631387"/>
              <a:ext cx="46355" cy="30480"/>
            </a:xfrm>
            <a:custGeom>
              <a:avLst/>
              <a:gdLst/>
              <a:ahLst/>
              <a:cxnLst/>
              <a:rect l="l" t="t" r="r" b="b"/>
              <a:pathLst>
                <a:path w="46354" h="30480">
                  <a:moveTo>
                    <a:pt x="11439" y="30371"/>
                  </a:moveTo>
                  <a:lnTo>
                    <a:pt x="45987" y="0"/>
                  </a:lnTo>
                  <a:lnTo>
                    <a:pt x="0" y="1058"/>
                  </a:lnTo>
                  <a:lnTo>
                    <a:pt x="11439" y="30371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6129" y="205999"/>
            <a:ext cx="5569585" cy="411480"/>
          </a:xfrm>
          <a:custGeom>
            <a:avLst/>
            <a:gdLst/>
            <a:ahLst/>
            <a:cxnLst/>
            <a:rect l="l" t="t" r="r" b="b"/>
            <a:pathLst>
              <a:path w="5569584" h="411480">
                <a:moveTo>
                  <a:pt x="5569042" y="411479"/>
                </a:moveTo>
                <a:lnTo>
                  <a:pt x="0" y="411479"/>
                </a:lnTo>
                <a:lnTo>
                  <a:pt x="0" y="0"/>
                </a:lnTo>
                <a:lnTo>
                  <a:pt x="5569042" y="0"/>
                </a:lnTo>
                <a:lnTo>
                  <a:pt x="5569042" y="41147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3429" y="179583"/>
            <a:ext cx="55956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40" dirty="0"/>
              <a:t>Р</a:t>
            </a:r>
            <a:r>
              <a:rPr spc="125" dirty="0"/>
              <a:t>аботаем</a:t>
            </a:r>
            <a:r>
              <a:rPr spc="40" dirty="0"/>
              <a:t> </a:t>
            </a:r>
            <a:r>
              <a:rPr spc="-204" dirty="0"/>
              <a:t>с</a:t>
            </a:r>
            <a:r>
              <a:rPr spc="40" dirty="0"/>
              <a:t> </a:t>
            </a:r>
            <a:r>
              <a:rPr spc="200" dirty="0"/>
              <a:t>текстом</a:t>
            </a:r>
            <a:r>
              <a:rPr spc="40" dirty="0"/>
              <a:t> </a:t>
            </a:r>
            <a:r>
              <a:rPr spc="-204" dirty="0"/>
              <a:t>с</a:t>
            </a:r>
            <a:r>
              <a:rPr spc="40" dirty="0"/>
              <a:t> </a:t>
            </a:r>
            <a:r>
              <a:rPr spc="-40" dirty="0"/>
              <a:t>помо</a:t>
            </a:r>
            <a:r>
              <a:rPr spc="-85" dirty="0"/>
              <a:t>щ</a:t>
            </a:r>
            <a:r>
              <a:rPr spc="-15" dirty="0"/>
              <a:t>ью</a:t>
            </a:r>
            <a:r>
              <a:rPr spc="40" dirty="0"/>
              <a:t> </a:t>
            </a:r>
            <a:r>
              <a:rPr spc="450" dirty="0"/>
              <a:t>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7425" y="778699"/>
            <a:ext cx="2918460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47625">
              <a:lnSpc>
                <a:spcPts val="1689"/>
              </a:lnSpc>
            </a:pP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НейроТекстер</a:t>
            </a:r>
            <a:r>
              <a:rPr sz="15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 удобная</a:t>
            </a:r>
            <a:r>
              <a:rPr sz="15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нейросеть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7425" y="999670"/>
            <a:ext cx="2378710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не</a:t>
            </a:r>
            <a:r>
              <a:rPr sz="1500" spc="-10" dirty="0">
                <a:solidFill>
                  <a:srgbClr val="595959"/>
                </a:solidFill>
                <a:latin typeface="Times New Roman"/>
                <a:cs typeface="Times New Roman"/>
              </a:rPr>
              <a:t> только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для</a:t>
            </a:r>
            <a:r>
              <a:rPr sz="15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для</a:t>
            </a:r>
            <a:r>
              <a:rPr sz="15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генерации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7425" y="1220640"/>
            <a:ext cx="2391410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текста,</a:t>
            </a:r>
            <a:r>
              <a:rPr sz="15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но</a:t>
            </a: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и</a:t>
            </a: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для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сокращения.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425" y="1441611"/>
            <a:ext cx="2778125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Можно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вставить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большой </a:t>
            </a: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текст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7425" y="1662581"/>
            <a:ext cx="2803525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сжать</a:t>
            </a:r>
            <a:r>
              <a:rPr sz="15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его </a:t>
            </a: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до</a:t>
            </a:r>
            <a:r>
              <a:rPr sz="15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указанных</a:t>
            </a:r>
            <a:r>
              <a:rPr sz="15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размеров.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7425" y="1883552"/>
            <a:ext cx="2162175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Но</a:t>
            </a:r>
            <a:r>
              <a:rPr sz="15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обязательно</a:t>
            </a:r>
            <a:r>
              <a:rPr sz="1500" spc="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прочитать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7425" y="2104522"/>
            <a:ext cx="2717800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полученный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-15" dirty="0">
                <a:solidFill>
                  <a:srgbClr val="595959"/>
                </a:solidFill>
                <a:latin typeface="Times New Roman"/>
                <a:cs typeface="Times New Roman"/>
              </a:rPr>
              <a:t>продукт.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Он,</a:t>
            </a: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скорей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425" y="2325493"/>
            <a:ext cx="2778125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всего,</a:t>
            </a:r>
            <a:r>
              <a:rPr sz="15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потребует</a:t>
            </a:r>
            <a:r>
              <a:rPr sz="15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редактирования.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10267" y="2325493"/>
            <a:ext cx="153035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spc="15" dirty="0">
                <a:solidFill>
                  <a:srgbClr val="595959"/>
                </a:solidFill>
                <a:latin typeface="Times New Roman"/>
                <a:cs typeface="Times New Roman"/>
              </a:rPr>
              <a:t>И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7425" y="2546463"/>
            <a:ext cx="2526665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еще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 один</a:t>
            </a: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минус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- </a:t>
            </a: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попробовать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425" y="2767434"/>
            <a:ext cx="2067560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можно</a:t>
            </a:r>
            <a:r>
              <a:rPr sz="15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бесплатно,</a:t>
            </a:r>
            <a:r>
              <a:rPr sz="15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но</a:t>
            </a: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 для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7425" y="2988404"/>
            <a:ext cx="2416810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постоянной</a:t>
            </a:r>
            <a:r>
              <a:rPr sz="15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работы</a:t>
            </a:r>
            <a:r>
              <a:rPr sz="1500" spc="-2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придется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7425" y="3209375"/>
            <a:ext cx="704215" cy="22097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89"/>
              </a:lnSpc>
            </a:pPr>
            <a:r>
              <a:rPr sz="1500" spc="5" dirty="0">
                <a:solidFill>
                  <a:srgbClr val="595959"/>
                </a:solidFill>
                <a:latin typeface="Times New Roman"/>
                <a:cs typeface="Times New Roman"/>
              </a:rPr>
              <a:t>пл</a:t>
            </a:r>
            <a:r>
              <a:rPr sz="1500" spc="-30" dirty="0">
                <a:solidFill>
                  <a:srgbClr val="595959"/>
                </a:solidFill>
                <a:latin typeface="Times New Roman"/>
                <a:cs typeface="Times New Roman"/>
              </a:rPr>
              <a:t>а</a:t>
            </a:r>
            <a:r>
              <a:rPr sz="1500" spc="10" dirty="0">
                <a:solidFill>
                  <a:srgbClr val="595959"/>
                </a:solidFill>
                <a:latin typeface="Times New Roman"/>
                <a:cs typeface="Times New Roman"/>
              </a:rPr>
              <a:t>тить.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4725" y="3924808"/>
            <a:ext cx="2092960" cy="27940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650" spc="-5" dirty="0">
                <a:solidFill>
                  <a:srgbClr val="595959"/>
                </a:solidFill>
                <a:latin typeface="Arial MT"/>
                <a:cs typeface="Arial MT"/>
              </a:rPr>
              <a:t>https://neuro-texter.ru/</a:t>
            </a:r>
            <a:endParaRPr sz="1650">
              <a:latin typeface="Arial MT"/>
              <a:cs typeface="Arial MT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0400" y="845375"/>
            <a:ext cx="5401200" cy="2877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2722" y="85725"/>
            <a:ext cx="6015355" cy="411480"/>
          </a:xfrm>
          <a:custGeom>
            <a:avLst/>
            <a:gdLst/>
            <a:ahLst/>
            <a:cxnLst/>
            <a:rect l="l" t="t" r="r" b="b"/>
            <a:pathLst>
              <a:path w="6015355" h="411480">
                <a:moveTo>
                  <a:pt x="6015154" y="411479"/>
                </a:moveTo>
                <a:lnTo>
                  <a:pt x="0" y="411479"/>
                </a:lnTo>
                <a:lnTo>
                  <a:pt x="0" y="0"/>
                </a:lnTo>
                <a:lnTo>
                  <a:pt x="6015154" y="0"/>
                </a:lnTo>
                <a:lnTo>
                  <a:pt x="6015154" y="41147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0022" y="59309"/>
            <a:ext cx="60413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3379B7"/>
                </a:solidFill>
              </a:rPr>
              <a:t>Генерируем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-55" dirty="0">
                <a:solidFill>
                  <a:srgbClr val="3379B7"/>
                </a:solidFill>
              </a:rPr>
              <a:t>изображения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-204" dirty="0">
                <a:solidFill>
                  <a:srgbClr val="3379B7"/>
                </a:solidFill>
              </a:rPr>
              <a:t>с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-40" dirty="0">
                <a:solidFill>
                  <a:srgbClr val="3379B7"/>
                </a:solidFill>
              </a:rPr>
              <a:t>помощью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450" dirty="0">
                <a:solidFill>
                  <a:srgbClr val="3379B7"/>
                </a:solidFill>
              </a:rPr>
              <a:t>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4725" y="1175208"/>
            <a:ext cx="3133090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Сгенерировать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изображение,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увеличить 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его, убрать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элемент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с </a:t>
            </a:r>
            <a:r>
              <a:rPr sz="1800" spc="-43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изображения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- все 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можно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с </a:t>
            </a:r>
            <a:r>
              <a:rPr sz="18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помощью этой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нейросети.</a:t>
            </a:r>
            <a:endParaRPr sz="1800">
              <a:latin typeface="Times New Roman"/>
              <a:cs typeface="Times New Roman"/>
            </a:endParaRPr>
          </a:p>
          <a:p>
            <a:pPr marL="12700" marR="71755">
              <a:lnSpc>
                <a:spcPct val="114999"/>
              </a:lnSpc>
            </a:pPr>
            <a:r>
              <a:rPr sz="1800" spc="-20" dirty="0">
                <a:solidFill>
                  <a:srgbClr val="595959"/>
                </a:solidFill>
                <a:latin typeface="Times New Roman"/>
                <a:cs typeface="Times New Roman"/>
              </a:rPr>
              <a:t>Главное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правильно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сформулировать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 промт(запрос)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725" y="3261564"/>
            <a:ext cx="220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 MT"/>
                <a:cs typeface="Arial MT"/>
                <a:hlinkClick r:id="rId2"/>
              </a:rPr>
              <a:t>https://clck.ru/343ZvT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600" y="3825974"/>
            <a:ext cx="1169500" cy="11694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2925" y="2375200"/>
            <a:ext cx="2713673" cy="271632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456933" y="3281931"/>
            <a:ext cx="16992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Промт:</a:t>
            </a:r>
            <a:r>
              <a:rPr sz="1800" spc="-8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грустный </a:t>
            </a:r>
            <a:r>
              <a:rPr sz="1800" spc="-43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учитель</a:t>
            </a:r>
            <a:r>
              <a:rPr sz="1800" spc="-1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Times New Roman"/>
                <a:cs typeface="Times New Roman"/>
              </a:rPr>
              <a:t>русского </a:t>
            </a:r>
            <a:r>
              <a:rPr sz="1800" spc="-44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языка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с </a:t>
            </a:r>
            <a:r>
              <a:rPr sz="1800" spc="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тетрадями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9525" y="483824"/>
            <a:ext cx="4276624" cy="1802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2722" y="85725"/>
            <a:ext cx="6015355" cy="411480"/>
          </a:xfrm>
          <a:custGeom>
            <a:avLst/>
            <a:gdLst/>
            <a:ahLst/>
            <a:cxnLst/>
            <a:rect l="l" t="t" r="r" b="b"/>
            <a:pathLst>
              <a:path w="6015355" h="411480">
                <a:moveTo>
                  <a:pt x="6015154" y="411479"/>
                </a:moveTo>
                <a:lnTo>
                  <a:pt x="0" y="411479"/>
                </a:lnTo>
                <a:lnTo>
                  <a:pt x="0" y="0"/>
                </a:lnTo>
                <a:lnTo>
                  <a:pt x="6015154" y="0"/>
                </a:lnTo>
                <a:lnTo>
                  <a:pt x="6015154" y="41147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0022" y="59309"/>
            <a:ext cx="60413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3379B7"/>
                </a:solidFill>
              </a:rPr>
              <a:t>Генерируем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-55" dirty="0">
                <a:solidFill>
                  <a:srgbClr val="3379B7"/>
                </a:solidFill>
              </a:rPr>
              <a:t>изображения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-204" dirty="0">
                <a:solidFill>
                  <a:srgbClr val="3379B7"/>
                </a:solidFill>
              </a:rPr>
              <a:t>с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-40" dirty="0">
                <a:solidFill>
                  <a:srgbClr val="3379B7"/>
                </a:solidFill>
              </a:rPr>
              <a:t>помощью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450" dirty="0">
                <a:solidFill>
                  <a:srgbClr val="3379B7"/>
                </a:solidFill>
              </a:rPr>
              <a:t>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4725" y="1175208"/>
            <a:ext cx="3061335" cy="2070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Сгенерировать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иллюстрацию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к </a:t>
            </a:r>
            <a:r>
              <a:rPr sz="1800" spc="-43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595959"/>
                </a:solidFill>
                <a:latin typeface="Times New Roman"/>
                <a:cs typeface="Times New Roman"/>
              </a:rPr>
              <a:t>тексту.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Ученикам 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дать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задание: </a:t>
            </a:r>
            <a:r>
              <a:rPr sz="1800" spc="-43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“Найдите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в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тексте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отрывок,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соответствующий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данной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иллюстрации”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imes New Roman"/>
                <a:cs typeface="Times New Roman"/>
                <a:hlinkClick r:id="rId2"/>
              </a:rPr>
              <a:t>https://clck.ru/35kZS2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25702" y="4146305"/>
            <a:ext cx="2692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 marR="5080" indent="-24447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Промт:</a:t>
            </a:r>
            <a:r>
              <a:rPr sz="18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отрывок</a:t>
            </a:r>
            <a:r>
              <a:rPr sz="1800" spc="-2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из</a:t>
            </a:r>
            <a:r>
              <a:rPr sz="1800" spc="-3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повести </a:t>
            </a:r>
            <a:r>
              <a:rPr sz="1800" spc="-43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595959"/>
                </a:solidFill>
                <a:latin typeface="Times New Roman"/>
                <a:cs typeface="Times New Roman"/>
              </a:rPr>
              <a:t>Гоголя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 “Тарас </a:t>
            </a:r>
            <a:r>
              <a:rPr sz="1800" spc="-20" dirty="0">
                <a:solidFill>
                  <a:srgbClr val="595959"/>
                </a:solidFill>
                <a:latin typeface="Times New Roman"/>
                <a:cs typeface="Times New Roman"/>
              </a:rPr>
              <a:t>Бульба”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35800" y="813975"/>
            <a:ext cx="3011099" cy="30110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225" y="3492675"/>
            <a:ext cx="1328650" cy="1328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2722" y="85725"/>
            <a:ext cx="6015355" cy="411480"/>
          </a:xfrm>
          <a:custGeom>
            <a:avLst/>
            <a:gdLst/>
            <a:ahLst/>
            <a:cxnLst/>
            <a:rect l="l" t="t" r="r" b="b"/>
            <a:pathLst>
              <a:path w="6015355" h="411480">
                <a:moveTo>
                  <a:pt x="6015154" y="411479"/>
                </a:moveTo>
                <a:lnTo>
                  <a:pt x="0" y="411479"/>
                </a:lnTo>
                <a:lnTo>
                  <a:pt x="0" y="0"/>
                </a:lnTo>
                <a:lnTo>
                  <a:pt x="6015154" y="0"/>
                </a:lnTo>
                <a:lnTo>
                  <a:pt x="6015154" y="411479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0022" y="59309"/>
            <a:ext cx="60413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3379B7"/>
                </a:solidFill>
              </a:rPr>
              <a:t>Генерируем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-55" dirty="0">
                <a:solidFill>
                  <a:srgbClr val="3379B7"/>
                </a:solidFill>
              </a:rPr>
              <a:t>изображения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-204" dirty="0">
                <a:solidFill>
                  <a:srgbClr val="3379B7"/>
                </a:solidFill>
              </a:rPr>
              <a:t>с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-40" dirty="0">
                <a:solidFill>
                  <a:srgbClr val="3379B7"/>
                </a:solidFill>
              </a:rPr>
              <a:t>помощью</a:t>
            </a:r>
            <a:r>
              <a:rPr spc="45" dirty="0">
                <a:solidFill>
                  <a:srgbClr val="3379B7"/>
                </a:solidFill>
              </a:rPr>
              <a:t> </a:t>
            </a:r>
            <a:r>
              <a:rPr spc="450" dirty="0">
                <a:solidFill>
                  <a:srgbClr val="3379B7"/>
                </a:solidFill>
              </a:rPr>
              <a:t>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025" y="3021458"/>
            <a:ext cx="6720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Иллюстрации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сгенерированы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на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основе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отрывка из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повести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40" dirty="0">
                <a:solidFill>
                  <a:srgbClr val="595959"/>
                </a:solidFill>
                <a:latin typeface="Times New Roman"/>
                <a:cs typeface="Times New Roman"/>
              </a:rPr>
              <a:t>Гоголя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45643" y="3034075"/>
            <a:ext cx="1607820" cy="286385"/>
          </a:xfrm>
          <a:prstGeom prst="rect">
            <a:avLst/>
          </a:prstGeom>
          <a:solidFill>
            <a:srgbClr val="FAFAFA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70"/>
              </a:lnSpc>
            </a:pPr>
            <a:r>
              <a:rPr sz="1850" spc="15" dirty="0">
                <a:solidFill>
                  <a:srgbClr val="333333"/>
                </a:solidFill>
                <a:latin typeface="Times New Roman"/>
                <a:cs typeface="Times New Roman"/>
              </a:rPr>
              <a:t>Нейросети</a:t>
            </a:r>
            <a:r>
              <a:rPr sz="1850" spc="-40" dirty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1850" spc="20" dirty="0">
                <a:solidFill>
                  <a:srgbClr val="333333"/>
                </a:solidFill>
                <a:latin typeface="Times New Roman"/>
                <a:cs typeface="Times New Roman"/>
              </a:rPr>
              <a:t>АРТ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025" y="3452214"/>
            <a:ext cx="8228965" cy="112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Бесплатно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дается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8 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рисунков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в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день. Но на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595959"/>
                </a:solidFill>
                <a:latin typeface="Times New Roman"/>
                <a:cs typeface="Times New Roman"/>
              </a:rPr>
              <a:t>один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промт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идет 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сразу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4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рисунка.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Но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там </a:t>
            </a:r>
            <a:r>
              <a:rPr sz="1800" spc="-434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можно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добавлять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объекты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на рисунок,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убирать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ненужные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объекты.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imes New Roman"/>
                <a:cs typeface="Times New Roman"/>
                <a:hlinkClick r:id="rId2"/>
              </a:rPr>
              <a:t>https://clck.ru/36ZpSy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275" y="648750"/>
            <a:ext cx="2070375" cy="20703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44150" y="649750"/>
            <a:ext cx="2070374" cy="206837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44675" y="649750"/>
            <a:ext cx="2066347" cy="20683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63423" y="725100"/>
            <a:ext cx="2028177" cy="202817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99800" y="3795600"/>
            <a:ext cx="1223049" cy="12230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58622" y="59309"/>
            <a:ext cx="560387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114" dirty="0">
                <a:solidFill>
                  <a:srgbClr val="3379B7"/>
                </a:solidFill>
                <a:latin typeface="Times New Roman"/>
                <a:cs typeface="Times New Roman"/>
              </a:rPr>
              <a:t>Меняем</a:t>
            </a:r>
            <a:r>
              <a:rPr sz="2700" spc="40" dirty="0">
                <a:solidFill>
                  <a:srgbClr val="3379B7"/>
                </a:solidFill>
                <a:latin typeface="Times New Roman"/>
                <a:cs typeface="Times New Roman"/>
              </a:rPr>
              <a:t> </a:t>
            </a:r>
            <a:r>
              <a:rPr sz="2700" spc="-55" dirty="0">
                <a:solidFill>
                  <a:srgbClr val="3379B7"/>
                </a:solidFill>
                <a:latin typeface="Times New Roman"/>
                <a:cs typeface="Times New Roman"/>
              </a:rPr>
              <a:t>изображения</a:t>
            </a:r>
            <a:r>
              <a:rPr sz="2700" spc="40" dirty="0">
                <a:solidFill>
                  <a:srgbClr val="3379B7"/>
                </a:solidFill>
                <a:latin typeface="Times New Roman"/>
                <a:cs typeface="Times New Roman"/>
              </a:rPr>
              <a:t> </a:t>
            </a:r>
            <a:r>
              <a:rPr sz="2700" spc="-204" dirty="0">
                <a:solidFill>
                  <a:srgbClr val="3379B7"/>
                </a:solidFill>
                <a:latin typeface="Times New Roman"/>
                <a:cs typeface="Times New Roman"/>
              </a:rPr>
              <a:t>с</a:t>
            </a:r>
            <a:r>
              <a:rPr sz="2700" spc="40" dirty="0">
                <a:solidFill>
                  <a:srgbClr val="3379B7"/>
                </a:solidFill>
                <a:latin typeface="Times New Roman"/>
                <a:cs typeface="Times New Roman"/>
              </a:rPr>
              <a:t> </a:t>
            </a:r>
            <a:r>
              <a:rPr sz="2700" spc="-40" dirty="0">
                <a:solidFill>
                  <a:srgbClr val="3379B7"/>
                </a:solidFill>
                <a:latin typeface="Times New Roman"/>
                <a:cs typeface="Times New Roman"/>
              </a:rPr>
              <a:t>помощью</a:t>
            </a:r>
            <a:r>
              <a:rPr sz="2700" spc="45" dirty="0">
                <a:solidFill>
                  <a:srgbClr val="3379B7"/>
                </a:solidFill>
                <a:latin typeface="Times New Roman"/>
                <a:cs typeface="Times New Roman"/>
              </a:rPr>
              <a:t> </a:t>
            </a:r>
            <a:r>
              <a:rPr sz="2700" spc="450" dirty="0">
                <a:solidFill>
                  <a:srgbClr val="3379B7"/>
                </a:solidFill>
                <a:latin typeface="Times New Roman"/>
                <a:cs typeface="Times New Roman"/>
              </a:rPr>
              <a:t>ИИ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025" y="2938906"/>
            <a:ext cx="5416550" cy="767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Оживить</a:t>
            </a:r>
            <a:r>
              <a:rPr sz="1800" spc="-1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30" dirty="0">
                <a:solidFill>
                  <a:srgbClr val="595959"/>
                </a:solidFill>
                <a:latin typeface="Times New Roman"/>
                <a:cs typeface="Times New Roman"/>
              </a:rPr>
              <a:t>картинку,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 сделать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гифку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(видео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на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595959"/>
                </a:solidFill>
                <a:latin typeface="Times New Roman"/>
                <a:cs typeface="Times New Roman"/>
              </a:rPr>
              <a:t>4</a:t>
            </a:r>
            <a:r>
              <a:rPr sz="1800" spc="-10" dirty="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Times New Roman"/>
                <a:cs typeface="Times New Roman"/>
              </a:rPr>
              <a:t>секунды)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25"/>
              </a:spcBef>
            </a:pPr>
            <a:r>
              <a:rPr sz="1800" u="heavy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Times New Roman"/>
                <a:cs typeface="Times New Roman"/>
                <a:hlinkClick r:id="rId2"/>
              </a:rPr>
              <a:t>https://clck.ru/36Zquf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2800" y="725100"/>
            <a:ext cx="1953828" cy="19975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52554" y="725100"/>
            <a:ext cx="1997523" cy="19975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63450" y="3401550"/>
            <a:ext cx="1543774" cy="15437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306</Words>
  <Application>Microsoft Office PowerPoint</Application>
  <PresentationFormat>Экран (16:9)</PresentationFormat>
  <Paragraphs>57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Генерируем текст с помощью ИИ</vt:lpstr>
      <vt:lpstr>Генерируем текст с помощью ИИ</vt:lpstr>
      <vt:lpstr>Работаем с текстом с помощью ИИ</vt:lpstr>
      <vt:lpstr>Работаем с текстом с помощью ИИ</vt:lpstr>
      <vt:lpstr>Генерируем изображения с помощью ИИ</vt:lpstr>
      <vt:lpstr>Генерируем изображения с помощью ИИ</vt:lpstr>
      <vt:lpstr>Генерируем изображения с помощью 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Нейросеть  для  образования.</dc:title>
  <cp:lastModifiedBy>Пользователь</cp:lastModifiedBy>
  <cp:revision>1</cp:revision>
  <dcterms:created xsi:type="dcterms:W3CDTF">2024-06-19T14:03:30Z</dcterms:created>
  <dcterms:modified xsi:type="dcterms:W3CDTF">2024-06-19T14:12:10Z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